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4"/>
    <p:sldMasterId id="2147484016" r:id="rId5"/>
    <p:sldMasterId id="2147484046" r:id="rId6"/>
    <p:sldMasterId id="2147484058" r:id="rId7"/>
    <p:sldMasterId id="2147484029" r:id="rId8"/>
  </p:sldMasterIdLst>
  <p:notesMasterIdLst>
    <p:notesMasterId r:id="rId23"/>
  </p:notesMasterIdLst>
  <p:handoutMasterIdLst>
    <p:handoutMasterId r:id="rId24"/>
  </p:handoutMasterIdLst>
  <p:sldIdLst>
    <p:sldId id="256" r:id="rId9"/>
    <p:sldId id="415" r:id="rId10"/>
    <p:sldId id="448" r:id="rId11"/>
    <p:sldId id="419" r:id="rId12"/>
    <p:sldId id="420" r:id="rId13"/>
    <p:sldId id="460" r:id="rId14"/>
    <p:sldId id="431" r:id="rId15"/>
    <p:sldId id="453" r:id="rId16"/>
    <p:sldId id="454" r:id="rId17"/>
    <p:sldId id="262" r:id="rId18"/>
    <p:sldId id="261" r:id="rId19"/>
    <p:sldId id="260" r:id="rId20"/>
    <p:sldId id="462" r:id="rId21"/>
    <p:sldId id="463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rgbClr val="545555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gan, Marilyn S." initials="DMS" lastIdx="1" clrIdx="0">
    <p:extLst>
      <p:ext uri="{19B8F6BF-5375-455C-9EA6-DF929625EA0E}">
        <p15:presenceInfo xmlns:p15="http://schemas.microsoft.com/office/powerpoint/2012/main" userId="S::MSDogan@sba.gov::61772183-33f1-4cc5-8337-bf4abdebb9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  <a:srgbClr val="000000"/>
    <a:srgbClr val="465CBA"/>
    <a:srgbClr val="57B6F7"/>
    <a:srgbClr val="EAEAEA"/>
    <a:srgbClr val="CCECFF"/>
    <a:srgbClr val="020202"/>
    <a:srgbClr val="1662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3-15T07:50:37.605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160D80-486D-48D8-9758-E60DA21C6C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7B319-EF3E-436C-8C01-40DA93A518E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94139D4-60CD-4259-9019-14C3CAEA816E}" type="datetime1">
              <a:rPr lang="en-US" altLang="en-US"/>
              <a:pPr>
                <a:defRPr/>
              </a:pPr>
              <a:t>3/18/2020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A53AA-65FF-4789-8202-DFA658CA5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FBB7B0-1524-44F8-9147-3C6DD8EB6C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3ECCCC-2801-44A8-A6A6-BFF0C8FCA4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7B9ED0-0E6C-477E-BE39-069DB8E659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6264EE2-5282-4AC5-8798-AFDBC4164C7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E961F1BC-EEEF-4BCC-BF6C-31E5FB89896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8DD08E3A-DD20-4135-9F73-D9F963ABBD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DCFCEC9-15D4-47CD-B799-52EA5383970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 Narrow"/>
                <a:ea typeface="ＭＳ Ｐゴシック" pitchFamily="9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949799DC-3722-4449-BA90-448C596A7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2" tIns="46146" rIns="92292" bIns="461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Narrow" panose="020B0606020202030204" pitchFamily="34" charset="0"/>
              </a:defRPr>
            </a:lvl1pPr>
          </a:lstStyle>
          <a:p>
            <a:fld id="{83525EAF-6CB9-44DD-A75C-48BCD5E915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ＭＳ Ｐゴシック" pitchFamily="96" charset="-128"/>
        <a:cs typeface="ＭＳ Ｐゴシック" pitchFamily="9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2140A9-11FD-AB46-B99D-C1331D8D84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70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30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986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868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6A2ADA7-881F-4198-8141-83A1BF4595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0113701-7BD8-48A7-93B3-20FA3D392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37A3F4-F441-44B3-B7B7-84432CAAFB67}" type="slidenum">
              <a:rPr lang="en-US" altLang="en-US">
                <a:solidFill>
                  <a:srgbClr val="545555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545555"/>
              </a:solidFill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27E1C722-50EF-4842-B886-18DE1B458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3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46A2ADA7-881F-4198-8141-83A1BF4595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60113701-7BD8-48A7-93B3-20FA3D392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37A3F4-F441-44B3-B7B7-84432CAAFB67}" type="slidenum">
              <a:rPr lang="en-US" altLang="en-US">
                <a:solidFill>
                  <a:srgbClr val="545555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545555"/>
              </a:solidFill>
            </a:endParaRPr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F63A161F-B918-4B21-B6CC-CC5D7E3776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31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958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525EAF-6CB9-44DD-A75C-48BCD5E915ED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617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438DAB9A-1764-46EA-A573-6D3BBCBAD6A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2D7AAC-FC32-4F51-9199-3EEA3D218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51615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8B57-0F73-4880-9C43-808774E42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07EE6-1B12-4976-BED4-C33A913A9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C432F-EEF9-40EC-AE6F-4E37D4E66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9F8C-98A1-4925-91E9-327BA4144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F04D0-3AB8-426B-B2A2-A5165C61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4D30-4F27-4100-80FA-2A75E79EAEE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74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F564E-0537-4722-9730-D68AB4216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CE6DC-D93E-4BDA-B502-30C4AECBF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119B0-0169-42BD-989F-8F2ED3724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E888C-9064-4900-BF19-78A3610EB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9882B-BDF8-4C2A-83FD-8BAB32C68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424F0-B606-42A5-9DD5-9FC30E2E4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634F-A77E-43CD-B2B1-3D4B24BB8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02966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90EC-9B3C-48C9-9402-C2DF1F4A9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AFBB62-37C5-4826-8ECF-D75928C89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72066-420E-44A1-A982-DE510EDC4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844CD-4B0F-465F-9327-A06B878AA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F4784-5B40-46B0-9624-3384A12F2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00A1E-AE50-4B5E-B4EF-C77459B07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0DE0B-79D4-451E-A0A9-30A9BF4EE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ACBEEE-A5EA-4207-9951-1E04F1301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4060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674F-019A-442A-B247-9940CF5E0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02CAA4-0AFB-4FA3-A30F-2310ACBC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7E7238-C71D-4C63-B3BD-D05D63032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EF77A-54FF-45A1-9F35-A4E554DD9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7AAC-FC32-4F51-9199-3EEA3D218E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194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B05D4-E7CA-4FFC-A7D4-07AFAB6F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A63B5-1AC9-466C-94EB-5FB3AB27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DDA56-7278-442D-9BB7-15D42DBB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84416-FEB9-41A1-9D63-6765781C86D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006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F85A-CC5B-46BD-87A6-270268FC4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8C40-E889-4E44-8C07-38F862BB2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4783D-BF6C-4E3F-A1C8-1BAF73D89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B4DB9-678A-4E61-9274-7DB7D9E67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735D2-0F3F-42A0-8373-B2F6E561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73D12-292E-4E70-9CA3-F4DABD4D3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41234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61840-7D4C-4C62-98B7-424C0374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6B75D4-FE6D-43D8-89CC-692042A361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ADE14-C9C8-4FCC-B823-E29A38BA5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20015-0477-4ABB-9B65-FE2626D5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8B3A9-12CB-4002-8C8F-3F9370DE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5AF24A-79FD-4898-B55D-4B57650B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89190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8652-A8ED-4EF5-BAD2-69D3E3D82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03A05-219E-4504-B9CF-E638AD27E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685E3-C74C-4BB4-920E-0D6C7E4E2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F986-F38E-4257-9FA1-7BB8A0C71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48B1D-64AC-403B-9C1B-482891A8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001826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7615A4-5D26-4A08-94E4-D7C9947F4C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15062A-45EA-4C65-9482-D818A49A0E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E9C13-0624-4953-8A4D-BFF452A13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D8A26-96CF-4B11-887B-112811D5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B68E1-960F-4119-A3A1-6B14C086D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05652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7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DA3F6911-D7B8-4FE3-AD6F-B1E02F5AAD8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84416-FEB9-41A1-9D63-6765781C8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5150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9FF2-9A9D-4E90-915A-AA7CDB5CB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2668A6-A38A-479B-A67A-390C9FF6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7FC0A-8026-447C-B661-B3D51244D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36A35-87DD-4DEA-9CBF-953D965E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2C875-2D76-4D57-ABBE-D66C26E8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0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B2F39-F0FC-42BE-B424-2584411F2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DE130-4014-4768-A480-593F96036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C63AD-EE38-406D-A36D-6FC3366A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9DA74-F3B8-450E-9D58-BF430D98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B6B80-2571-4649-899B-D060FB49B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71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FC867-44DA-402D-9BEC-FD28CFB3B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ED04B-687D-43AF-A9AA-8E0EA21C8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982D6-8740-4D2F-9BCB-DFA2DED1D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C3A4F-3CDF-40C7-95ED-97FB273E2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5694C-A1AB-456E-9070-56EED14F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307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55246-F5CC-4C44-BA27-AB707B61C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ECAE3-C9CB-4FAF-A27A-E37F226FE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D30A9-F0AE-437E-B25A-32D962485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D12D3-C908-4C32-9AD9-7E08C81E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A79DE-3640-47EF-AEA8-8662A473B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AE7272-3D35-4101-8201-394F172AC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6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A1443-6801-42EB-AB4A-D7CBE2DCE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D5413-4C0E-4B3B-B077-7D5140C5D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0A593-AE84-4193-8B06-88EDC8B8F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41AAFB-7459-4E37-B02A-28C56F5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4BC70-ECDE-4B39-A52D-03E365E0B1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FF55E0-F89A-4EBA-81DD-8E223028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A60DD-2814-477D-988C-F78D79EC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A95C80-754B-470A-AA05-A9FBB954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375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D3CFF-4E27-4530-85E0-A9A9E199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1185D-21FB-411C-A9B0-07159739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A7C96-2446-48D2-957C-7981AB4F1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F52F1-FEB1-4CF4-8815-610B6458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112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F791EB-5D81-4A7A-8E01-82910FE50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96066-533A-4479-8928-5DE4DFE2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4F15A-9232-4637-911E-A76711F03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733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FFE88-898F-4C2A-B0A3-934F4615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D0916-9959-4EEE-B3FA-9365832FD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410CD3-1B21-4B13-A742-4AC0465503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0E458-09C9-4963-A504-DA59B3BB2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7B025-DD0D-42F0-926A-A3801E2F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D63A3-8A12-4DDE-B56C-6854CB531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961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B80A-1D7C-4B4A-84CF-F1732A0F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74C9F-27DF-4B83-AE78-F2377B15A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97196-576B-487E-9BFB-5AC37D8E80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55500-3C8E-4061-AB01-D01FA8A46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6054D8-47DA-43B3-8F31-CB66C13F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25D5E-2910-4199-AE45-6E162BE5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7782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7495-75EE-4DF1-A20F-10E11FBA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A2B2F2-5044-4041-B736-F76B07234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DEC45-12F7-47C7-BCAE-6CD25D8C3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3DC43-6173-4BC3-B824-BA75A8592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C70BB-34F1-409F-B0FA-C506AB7A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5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41138EC2-1586-4C74-B83E-E938713D751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B4D30-4F27-4100-80FA-2A75E79EAE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009858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EB2FC4-C8A2-4AA1-868E-BB409D71D8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A09B6-51E4-4CA2-9B52-BA660E40E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EADB-ED1C-4A71-940D-6D2648AB6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D118A-F7D1-41E4-BF5A-F62A4E11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C90ED-EDF4-462D-A4DD-B2D4238C2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2027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8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729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7204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812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3407032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02895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808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9241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763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054DF30-0452-4113-A757-E9F0C8341DB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14D94-EA6D-4964-92BE-3D7D358FD7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8992734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155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821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466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37155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111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187747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22036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9F81-772C-4D9C-A628-A06FD1D2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4268-AE9C-43E4-9AF5-5446955F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3EEC-2879-42DC-B3D3-1CB808E2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DC23-A0D1-400C-871C-73DB6C94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4EFD0-71D3-457E-9254-44CCCED0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4D94-EA6D-4964-92BE-3D7D358FD7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6257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12" y="1606513"/>
            <a:ext cx="3353375" cy="364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5106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6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8239BF8-7B4C-4EC8-ABB5-6D5D69D0E4B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A64EC-2E7B-4E69-9AB3-679116107C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44488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2 lines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E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bg1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338" y="692797"/>
            <a:ext cx="2409324" cy="66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5116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1 line)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360614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(1 line)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3748095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6129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939655"/>
            <a:ext cx="6858000" cy="2387600"/>
          </a:xfrm>
        </p:spPr>
        <p:txBody>
          <a:bodyPr anchor="b">
            <a:normAutofit/>
          </a:bodyPr>
          <a:lstStyle>
            <a:lvl1pPr algn="ctr">
              <a:lnSpc>
                <a:spcPct val="75000"/>
              </a:lnSpc>
              <a:defRPr sz="6000" spc="-225">
                <a:solidFill>
                  <a:srgbClr val="003F80"/>
                </a:solidFill>
              </a:defRPr>
            </a:lvl1pPr>
          </a:lstStyle>
          <a:p>
            <a:r>
              <a:rPr lang="en-US"/>
              <a:t>Click to edit Master title style (2 lines)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6194612"/>
            <a:ext cx="6858000" cy="455570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rgbClr val="003F80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43000" y="4327262"/>
            <a:ext cx="6858000" cy="1646237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65000"/>
                  </a:schemeClr>
                </a:solidFill>
              </a:defRPr>
            </a:lvl1pPr>
            <a:lvl2pPr marL="342875" indent="0" algn="ctr">
              <a:buNone/>
              <a:defRPr sz="2400" b="1">
                <a:solidFill>
                  <a:srgbClr val="898989"/>
                </a:solidFill>
              </a:defRPr>
            </a:lvl2pPr>
            <a:lvl3pPr marL="685749" indent="0" algn="ctr">
              <a:buNone/>
              <a:defRPr sz="2400" b="1">
                <a:solidFill>
                  <a:srgbClr val="898989"/>
                </a:solidFill>
              </a:defRPr>
            </a:lvl3pPr>
            <a:lvl4pPr marL="1028624" indent="0" algn="ctr">
              <a:buNone/>
              <a:defRPr sz="2400" b="1">
                <a:solidFill>
                  <a:srgbClr val="898989"/>
                </a:solidFill>
              </a:defRPr>
            </a:lvl4pPr>
            <a:lvl5pPr marL="1371498" indent="0" algn="ctr">
              <a:buNone/>
              <a:defRPr sz="2400" b="1">
                <a:solidFill>
                  <a:srgbClr val="898989"/>
                </a:solidFill>
              </a:defRPr>
            </a:lvl5pPr>
          </a:lstStyle>
          <a:p>
            <a:pPr lvl="0"/>
            <a:r>
              <a:rPr lang="en-US"/>
              <a:t>Click to edit Master subtitle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048" y="699244"/>
            <a:ext cx="2407901" cy="661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6542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 - Screen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E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bg1">
                    <a:lumMod val="85000"/>
                  </a:schemeClr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75758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lnSpc>
                <a:spcPts val="4500"/>
              </a:lnSpc>
              <a:defRPr sz="4500">
                <a:solidFill>
                  <a:srgbClr val="007EB4"/>
                </a:solidFill>
              </a:defRPr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42596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Slide Al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9597" y="1268765"/>
            <a:ext cx="6944810" cy="2237228"/>
          </a:xfrm>
        </p:spPr>
        <p:txBody>
          <a:bodyPr anchor="b"/>
          <a:lstStyle>
            <a:lvl1pPr>
              <a:lnSpc>
                <a:spcPts val="4500"/>
              </a:lnSpc>
              <a:defRPr sz="4500"/>
            </a:lvl1pPr>
          </a:lstStyle>
          <a:p>
            <a:r>
              <a:rPr lang="en-US"/>
              <a:t>Click to edit Master </a:t>
            </a:r>
            <a:br>
              <a:rPr lang="en-US"/>
            </a:br>
            <a:r>
              <a:rPr lang="en-US"/>
              <a:t>chapter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3254" y="3613579"/>
            <a:ext cx="6944810" cy="1500187"/>
          </a:xfr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tint val="75000"/>
                  </a:schemeClr>
                </a:solidFill>
              </a:defRPr>
            </a:lvl1pPr>
            <a:lvl2pPr marL="342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9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7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8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8608"/>
            <a:ext cx="7886700" cy="598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17815" y="6194307"/>
            <a:ext cx="179581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194307"/>
            <a:ext cx="3086100" cy="365125"/>
          </a:xfrm>
        </p:spPr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96510" y="6194307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3"/>
          </p:nvPr>
        </p:nvSpPr>
        <p:spPr>
          <a:xfrm>
            <a:off x="628650" y="967512"/>
            <a:ext cx="7886700" cy="696071"/>
          </a:xfrm>
        </p:spPr>
        <p:txBody>
          <a:bodyPr>
            <a:normAutofit/>
          </a:bodyPr>
          <a:lstStyle>
            <a:lvl1pPr marL="0" indent="0" algn="ctr">
              <a:buNone/>
              <a:defRPr sz="1575" b="1">
                <a:solidFill>
                  <a:srgbClr val="898989"/>
                </a:solidFill>
              </a:defRPr>
            </a:lvl1pPr>
            <a:lvl2pPr marL="342875" indent="0" algn="ctr">
              <a:buNone/>
              <a:defRPr sz="1500"/>
            </a:lvl2pPr>
            <a:lvl3pPr marL="685749" indent="0" algn="ctr">
              <a:buNone/>
              <a:defRPr sz="1350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3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016834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7026"/>
            <a:ext cx="7886700" cy="762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68824"/>
            <a:ext cx="3886200" cy="46081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4126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73996"/>
            <a:ext cx="7886700" cy="11617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586908"/>
          </a:xfrm>
        </p:spPr>
        <p:txBody>
          <a:bodyPr anchor="b">
            <a:normAutofit/>
          </a:bodyPr>
          <a:lstStyle>
            <a:lvl1pPr marL="0" indent="0">
              <a:buNone/>
              <a:defRPr sz="2100" b="1">
                <a:solidFill>
                  <a:srgbClr val="898989"/>
                </a:solidFill>
              </a:defRPr>
            </a:lvl1pPr>
            <a:lvl2pPr marL="342875" indent="0">
              <a:buNone/>
              <a:defRPr sz="1500" b="1"/>
            </a:lvl2pPr>
            <a:lvl3pPr marL="685749" indent="0">
              <a:buNone/>
              <a:defRPr sz="1350" b="1"/>
            </a:lvl3pPr>
            <a:lvl4pPr marL="1028624" indent="0">
              <a:buNone/>
              <a:defRPr sz="1200" b="1"/>
            </a:lvl4pPr>
            <a:lvl5pPr marL="1371498" indent="0">
              <a:buNone/>
              <a:defRPr sz="1200" b="1"/>
            </a:lvl5pPr>
            <a:lvl6pPr marL="1714373" indent="0">
              <a:buNone/>
              <a:defRPr sz="1200" b="1"/>
            </a:lvl6pPr>
            <a:lvl7pPr marL="2057246" indent="0">
              <a:buNone/>
              <a:defRPr sz="1200" b="1"/>
            </a:lvl7pPr>
            <a:lvl8pPr marL="2400120" indent="0">
              <a:buNone/>
              <a:defRPr sz="1200" b="1"/>
            </a:lvl8pPr>
            <a:lvl9pPr marL="2742995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174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09800" y="1371600"/>
            <a:ext cx="3048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371600"/>
            <a:ext cx="3048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2903045"/>
      </p:ext>
    </p:extLst>
  </p:cSld>
  <p:clrMapOvr>
    <a:masterClrMapping/>
  </p:clrMapOvr>
  <p:transition>
    <p:fade thruBlk="1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614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400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75" indent="0">
              <a:buNone/>
              <a:defRPr sz="2100"/>
            </a:lvl2pPr>
            <a:lvl3pPr marL="685749" indent="0">
              <a:buNone/>
              <a:defRPr sz="1800"/>
            </a:lvl3pPr>
            <a:lvl4pPr marL="1028624" indent="0">
              <a:buNone/>
              <a:defRPr sz="1500"/>
            </a:lvl4pPr>
            <a:lvl5pPr marL="1371498" indent="0">
              <a:buNone/>
              <a:defRPr sz="1500"/>
            </a:lvl5pPr>
            <a:lvl6pPr marL="1714373" indent="0">
              <a:buNone/>
              <a:defRPr sz="1500"/>
            </a:lvl6pPr>
            <a:lvl7pPr marL="2057246" indent="0">
              <a:buNone/>
              <a:defRPr sz="1500"/>
            </a:lvl7pPr>
            <a:lvl8pPr marL="2400120" indent="0">
              <a:buNone/>
              <a:defRPr sz="1500"/>
            </a:lvl8pPr>
            <a:lvl9pPr marL="2742995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987432"/>
            <a:ext cx="2949178" cy="1224275"/>
          </a:xfrm>
        </p:spPr>
        <p:txBody>
          <a:bodyPr anchor="t"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211700"/>
            <a:ext cx="2949178" cy="3657288"/>
          </a:xfrm>
        </p:spPr>
        <p:txBody>
          <a:bodyPr/>
          <a:lstStyle>
            <a:lvl1pPr marL="0" indent="0">
              <a:buNone/>
              <a:defRPr sz="1200" b="1">
                <a:solidFill>
                  <a:srgbClr val="898989"/>
                </a:solidFill>
              </a:defRPr>
            </a:lvl1pPr>
            <a:lvl2pPr marL="342875" indent="0">
              <a:buNone/>
              <a:defRPr sz="1050"/>
            </a:lvl2pPr>
            <a:lvl3pPr marL="685749" indent="0">
              <a:buNone/>
              <a:defRPr sz="900"/>
            </a:lvl3pPr>
            <a:lvl4pPr marL="1028624" indent="0">
              <a:buNone/>
              <a:defRPr sz="750"/>
            </a:lvl4pPr>
            <a:lvl5pPr marL="1371498" indent="0">
              <a:buNone/>
              <a:defRPr sz="750"/>
            </a:lvl5pPr>
            <a:lvl6pPr marL="1714373" indent="0">
              <a:buNone/>
              <a:defRPr sz="750"/>
            </a:lvl6pPr>
            <a:lvl7pPr marL="2057246" indent="0">
              <a:buNone/>
              <a:defRPr sz="750"/>
            </a:lvl7pPr>
            <a:lvl8pPr marL="2400120" indent="0">
              <a:buNone/>
              <a:defRPr sz="750"/>
            </a:lvl8pPr>
            <a:lvl9pPr marL="2742995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30410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77130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1371600"/>
            <a:ext cx="3048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371600"/>
            <a:ext cx="3048000" cy="472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15467900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3726E-D25A-4E8D-AC12-E9612E41B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BD9B26-94CE-493D-9F95-7171C4A17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DB7D1-F9ED-4AA6-B158-F42A9F3DC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1D2B8-4301-4716-8967-16E7F2BC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DE655-DFB3-4D1F-A5B3-D235A665B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64EC-2E7B-4E69-9AB3-679116107C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65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9F81-772C-4D9C-A628-A06FD1D2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4268-AE9C-43E4-9AF5-5446955F1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23EEC-2879-42DC-B3D3-1CB808E2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FDC23-A0D1-400C-871C-73DB6C94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4EFD0-71D3-457E-9254-44CCCED0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14D94-EA6D-4964-92BE-3D7D358FD7C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30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slideLayout" Target="../slideLayouts/slideLayout60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6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9" descr="&#10;SBA_bg.jpg                                                     000C8D08Macintosh HD                   C4E0376D:">
            <a:extLst>
              <a:ext uri="{FF2B5EF4-FFF2-40B4-BE49-F238E27FC236}">
                <a16:creationId xmlns:a16="http://schemas.microsoft.com/office/drawing/2014/main" id="{03F2B586-FCB5-405D-98E3-69D7B948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55"/>
          <a:stretch>
            <a:fillRect/>
          </a:stretch>
        </p:blipFill>
        <p:spPr bwMode="auto">
          <a:xfrm>
            <a:off x="0" y="1295400"/>
            <a:ext cx="9144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7">
            <a:extLst>
              <a:ext uri="{FF2B5EF4-FFF2-40B4-BE49-F238E27FC236}">
                <a16:creationId xmlns:a16="http://schemas.microsoft.com/office/drawing/2014/main" id="{F15F87D5-265C-446E-906B-71D9CC4A5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2BAF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latin typeface="Arial Narrow" pitchFamily="34" charset="0"/>
            </a:endParaRPr>
          </a:p>
        </p:txBody>
      </p:sp>
      <p:sp>
        <p:nvSpPr>
          <p:cNvPr id="1028" name="Rectangle 28">
            <a:extLst>
              <a:ext uri="{FF2B5EF4-FFF2-40B4-BE49-F238E27FC236}">
                <a16:creationId xmlns:a16="http://schemas.microsoft.com/office/drawing/2014/main" id="{1D5884FE-BE7D-428F-B09B-B8D866D9CE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F2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0BA20"/>
              </a:solidFill>
              <a:latin typeface="Arial Narrow" pitchFamily="34" charset="0"/>
            </a:endParaRPr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50B28F48-728E-485D-8EAB-B0971B660E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90500"/>
            <a:ext cx="8305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ECC58143-73F8-421D-AC80-FAE3D52E7E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324600"/>
            <a:ext cx="533400" cy="533400"/>
          </a:xfrm>
          <a:prstGeom prst="rect">
            <a:avLst/>
          </a:prstGeom>
          <a:solidFill>
            <a:srgbClr val="72717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 eaLnBrk="0" hangingPunct="0"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5B487535-6771-4C89-94E6-86335C6778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39">
            <a:extLst>
              <a:ext uri="{FF2B5EF4-FFF2-40B4-BE49-F238E27FC236}">
                <a16:creationId xmlns:a16="http://schemas.microsoft.com/office/drawing/2014/main" id="{59533BB0-3613-446E-8D5C-2D4F668D1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17627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0BA20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 Narrow" pitchFamily="34" charset="0"/>
          <a:ea typeface="ＭＳ Ｐゴシック" pitchFamily="96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Arial" charset="0"/>
          <a:ea typeface="ＭＳ Ｐゴシック" pitchFamily="96" charset="-128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800">
          <a:solidFill>
            <a:srgbClr val="166276"/>
          </a:solidFill>
          <a:latin typeface="Arial Narrow"/>
          <a:ea typeface="+mn-ea"/>
          <a:cs typeface="ＭＳ Ｐゴシック"/>
        </a:defRPr>
      </a:lvl1pPr>
      <a:lvl2pPr marL="627063" indent="-16986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000">
          <a:solidFill>
            <a:srgbClr val="727176"/>
          </a:solidFill>
          <a:latin typeface="Arial Narrow"/>
          <a:ea typeface="+mn-ea"/>
          <a:cs typeface="ＭＳ Ｐゴシック"/>
        </a:defRPr>
      </a:lvl2pPr>
      <a:lvl3pPr marL="1025525" indent="-16986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2400">
          <a:solidFill>
            <a:srgbClr val="2BAFD0"/>
          </a:solidFill>
          <a:latin typeface="Arial Narrow"/>
          <a:ea typeface="+mn-ea"/>
          <a:cs typeface="ＭＳ Ｐゴシック"/>
        </a:defRPr>
      </a:lvl3pPr>
      <a:lvl4pPr marL="1316038" indent="-176213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1600">
          <a:solidFill>
            <a:srgbClr val="176276"/>
          </a:solidFill>
          <a:latin typeface="Arial Narrow"/>
          <a:ea typeface="+mn-ea"/>
          <a:cs typeface="ＭＳ Ｐゴシック"/>
        </a:defRPr>
      </a:lvl4pPr>
      <a:lvl5pPr marL="1654175" indent="-111125" algn="l" rtl="0" eaLnBrk="0" fontAlgn="base" hangingPunct="0">
        <a:spcBef>
          <a:spcPct val="20000"/>
        </a:spcBef>
        <a:spcAft>
          <a:spcPct val="35000"/>
        </a:spcAft>
        <a:buClr>
          <a:srgbClr val="2BAFD0"/>
        </a:buClr>
        <a:buFont typeface="Wingdings" panose="05000000000000000000" pitchFamily="2" charset="2"/>
        <a:buChar char="§"/>
        <a:defRPr sz="1600">
          <a:solidFill>
            <a:srgbClr val="747474"/>
          </a:solidFill>
          <a:latin typeface="Arial Narrow"/>
          <a:ea typeface="+mn-ea"/>
          <a:cs typeface="ＭＳ Ｐゴシック"/>
        </a:defRPr>
      </a:lvl5pPr>
      <a:lvl6pPr marL="21113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6pPr>
      <a:lvl7pPr marL="25685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7pPr>
      <a:lvl8pPr marL="30257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8pPr>
      <a:lvl9pPr marL="3482975" indent="-111125" algn="l" rtl="0" fontAlgn="base">
        <a:spcBef>
          <a:spcPct val="20000"/>
        </a:spcBef>
        <a:spcAft>
          <a:spcPct val="35000"/>
        </a:spcAft>
        <a:buClr>
          <a:srgbClr val="2BAFD0"/>
        </a:buClr>
        <a:buFont typeface="Wingdings" pitchFamily="2" charset="2"/>
        <a:buChar char="§"/>
        <a:defRPr sz="1600">
          <a:solidFill>
            <a:srgbClr val="747474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6BFF46-1A16-4FE8-806F-6B5E8119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74F2B-5D02-4FB4-8164-1EAEC6DE9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BDCC4-03FE-418C-A1A0-34F041CA5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C403-E906-43D7-975F-69F67B30EB5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87864-5D37-407A-B7C2-528EDDAA8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7230-5B2C-4B2C-AE4C-FB333428E9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87535-6771-4C89-94E6-86335C677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8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75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11ADF4-0932-4B75-9AB7-E3FBA949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6B55E-FC6B-48A8-B42E-9F54932C9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6894-D458-4CE4-8EF0-C56E03AB9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2719-BA03-4315-84EF-608B88E599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B90D0-D82F-4BF9-ACAF-8F150047A5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A823-47F4-4C83-BAF5-042242C51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16F5-A7D9-48D2-842A-0EA191E49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Office of Disaster Assistance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37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  <p:sldLayoutId id="2147484072" r:id="rId14"/>
    <p:sldLayoutId id="2147484073" r:id="rId15"/>
    <p:sldLayoutId id="2147484074" r:id="rId16"/>
    <p:sldLayoutId id="2147484076" r:id="rId17"/>
  </p:sldLayoutIdLst>
  <p:hf hd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 userDrawn="1"/>
        </p:nvGrpSpPr>
        <p:grpSpPr>
          <a:xfrm>
            <a:off x="96552" y="84029"/>
            <a:ext cx="8950896" cy="329742"/>
            <a:chOff x="157803" y="-1075245"/>
            <a:chExt cx="8950896" cy="329742"/>
          </a:xfrm>
        </p:grpSpPr>
        <p:sp>
          <p:nvSpPr>
            <p:cNvPr id="24" name="Rectangle 23"/>
            <p:cNvSpPr/>
            <p:nvPr userDrawn="1"/>
          </p:nvSpPr>
          <p:spPr>
            <a:xfrm rot="5400000">
              <a:off x="4506856" y="-5424296"/>
              <a:ext cx="126396" cy="8824500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ln>
                  <a:noFill/>
                </a:ln>
              </a:endParaRPr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89823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157803" y="-1075245"/>
              <a:ext cx="126396" cy="329742"/>
            </a:xfrm>
            <a:prstGeom prst="rect">
              <a:avLst/>
            </a:prstGeom>
            <a:solidFill>
              <a:srgbClr val="003F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n>
                  <a:noFill/>
                </a:ln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96510" y="61943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1AB44B9-F1EC-4F4B-88D4-413245C9CD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7025"/>
            <a:ext cx="7886700" cy="1160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85748"/>
            <a:ext cx="7886700" cy="4446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19430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Office of Disaster Assistance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419100" y="6194307"/>
            <a:ext cx="17676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 rot="5400000">
            <a:off x="4651327" y="2502552"/>
            <a:ext cx="126396" cy="8413052"/>
          </a:xfrm>
          <a:prstGeom prst="rect">
            <a:avLst/>
          </a:prstGeom>
          <a:solidFill>
            <a:srgbClr val="CC35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8921052" y="6328188"/>
            <a:ext cx="126396" cy="445733"/>
          </a:xfrm>
          <a:custGeom>
            <a:avLst/>
            <a:gdLst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6396 w 126396"/>
              <a:gd name="connsiteY2" fmla="*/ 445733 h 445733"/>
              <a:gd name="connsiteX3" fmla="*/ 0 w 126396"/>
              <a:gd name="connsiteY3" fmla="*/ 445733 h 445733"/>
              <a:gd name="connsiteX4" fmla="*/ 0 w 126396"/>
              <a:gd name="connsiteY4" fmla="*/ 0 h 445733"/>
              <a:gd name="connsiteX0" fmla="*/ 0 w 126396"/>
              <a:gd name="connsiteY0" fmla="*/ 0 h 445733"/>
              <a:gd name="connsiteX1" fmla="*/ 126396 w 126396"/>
              <a:gd name="connsiteY1" fmla="*/ 0 h 445733"/>
              <a:gd name="connsiteX2" fmla="*/ 123221 w 126396"/>
              <a:gd name="connsiteY2" fmla="*/ 325083 h 445733"/>
              <a:gd name="connsiteX3" fmla="*/ 0 w 126396"/>
              <a:gd name="connsiteY3" fmla="*/ 445733 h 445733"/>
              <a:gd name="connsiteX4" fmla="*/ 0 w 126396"/>
              <a:gd name="connsiteY4" fmla="*/ 0 h 44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396" h="445733">
                <a:moveTo>
                  <a:pt x="0" y="0"/>
                </a:moveTo>
                <a:lnTo>
                  <a:pt x="126396" y="0"/>
                </a:lnTo>
                <a:cubicBezTo>
                  <a:pt x="125338" y="108361"/>
                  <a:pt x="124279" y="216722"/>
                  <a:pt x="123221" y="325083"/>
                </a:cubicBezTo>
                <a:lnTo>
                  <a:pt x="0" y="445733"/>
                </a:lnTo>
                <a:lnTo>
                  <a:pt x="0" y="0"/>
                </a:lnTo>
                <a:close/>
              </a:path>
            </a:pathLst>
          </a:custGeom>
          <a:solidFill>
            <a:srgbClr val="003F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7" y="6512421"/>
            <a:ext cx="332145" cy="2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3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  <p:sldLayoutId id="2147484041" r:id="rId12"/>
    <p:sldLayoutId id="2147484042" r:id="rId13"/>
    <p:sldLayoutId id="2147484043" r:id="rId14"/>
    <p:sldLayoutId id="2147484044" r:id="rId15"/>
    <p:sldLayoutId id="2147484045" r:id="rId16"/>
  </p:sldLayoutIdLst>
  <p:hf hdr="0" dt="0"/>
  <p:txStyles>
    <p:titleStyle>
      <a:lvl1pPr algn="ctr" defTabSz="685749" rtl="0" eaLnBrk="1" latinLnBrk="0" hangingPunct="1">
        <a:lnSpc>
          <a:spcPct val="90000"/>
        </a:lnSpc>
        <a:spcBef>
          <a:spcPct val="0"/>
        </a:spcBef>
        <a:buNone/>
        <a:defRPr sz="2700" b="1" i="0" kern="1200" spc="-75" baseline="0">
          <a:solidFill>
            <a:srgbClr val="003F80"/>
          </a:solidFill>
          <a:latin typeface="Source Sans Pro" charset="0"/>
          <a:ea typeface="Source Sans Pro" charset="0"/>
          <a:cs typeface="Source Sans Pro" charset="0"/>
        </a:defRPr>
      </a:lvl1pPr>
    </p:titleStyle>
    <p:bodyStyle>
      <a:lvl1pPr marL="171438" indent="-171438" algn="l" defTabSz="685749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1pPr>
      <a:lvl2pPr marL="51431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2pPr>
      <a:lvl3pPr marL="857186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3pPr>
      <a:lvl4pPr marL="1200060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4pPr>
      <a:lvl5pPr marL="1542935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Source Sans Pro" charset="0"/>
          <a:ea typeface="Source Sans Pro" charset="0"/>
          <a:cs typeface="Source Sans Pro" charset="0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asterloan.sba.gov/el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9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erome.jones@sba.gov" TargetMode="External"/><Relationship Id="rId2" Type="http://schemas.openxmlformats.org/officeDocument/2006/relationships/hyperlink" Target="mailto:david.townsend@sba.gov" TargetMode="External"/><Relationship Id="rId1" Type="http://schemas.openxmlformats.org/officeDocument/2006/relationships/slideLayout" Target="../slideLayouts/slideLayout39.xml"/><Relationship Id="rId5" Type="http://schemas.openxmlformats.org/officeDocument/2006/relationships/hyperlink" Target="mailto:thalia.amadorlastra@sba.gov" TargetMode="External"/><Relationship Id="rId4" Type="http://schemas.openxmlformats.org/officeDocument/2006/relationships/hyperlink" Target="mailto:shannon.feucht@sba.go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imothy.Ensch@sba.gov" TargetMode="External"/><Relationship Id="rId2" Type="http://schemas.openxmlformats.org/officeDocument/2006/relationships/hyperlink" Target="mailto:Raymond.graves@sba.gov" TargetMode="Externa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isasterloan.sba.gov/el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7.jpeg"/><Relationship Id="rId5" Type="http://schemas.openxmlformats.org/officeDocument/2006/relationships/hyperlink" Target="mailto:disastercustomerservice@sba.gov" TargetMode="External"/><Relationship Id="rId4" Type="http://schemas.openxmlformats.org/officeDocument/2006/relationships/hyperlink" Target="http://www.sba.gov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B607B814-B978-AF44-8392-493048142B3E}"/>
              </a:ext>
            </a:extLst>
          </p:cNvPr>
          <p:cNvSpPr txBox="1">
            <a:spLocks/>
          </p:cNvSpPr>
          <p:nvPr/>
        </p:nvSpPr>
        <p:spPr>
          <a:xfrm>
            <a:off x="5165901" y="4535857"/>
            <a:ext cx="3674248" cy="124182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1">
                    <a:lumMod val="6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E3CB0E-3643-4085-8FD0-9E5CE8FC0218}"/>
              </a:ext>
            </a:extLst>
          </p:cNvPr>
          <p:cNvSpPr/>
          <p:nvPr/>
        </p:nvSpPr>
        <p:spPr>
          <a:xfrm>
            <a:off x="716905" y="304800"/>
            <a:ext cx="771018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SBA To Provide Economic Injury Disaster Loans</a:t>
            </a:r>
          </a:p>
          <a:p>
            <a:pPr algn="ctr"/>
            <a:r>
              <a:rPr lang="en-US" sz="2400" b="1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For </a:t>
            </a:r>
            <a:r>
              <a:rPr lang="en-US" sz="2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Coronavirus Related Economic Disruptions</a:t>
            </a:r>
          </a:p>
        </p:txBody>
      </p:sp>
    </p:spTree>
    <p:extLst>
      <p:ext uri="{BB962C8B-B14F-4D97-AF65-F5344CB8AC3E}">
        <p14:creationId xmlns:p14="http://schemas.microsoft.com/office/powerpoint/2010/main" val="244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8" y="627753"/>
            <a:ext cx="7886700" cy="449178"/>
          </a:xfrm>
        </p:spPr>
        <p:txBody>
          <a:bodyPr>
            <a:noAutofit/>
          </a:bodyPr>
          <a:lstStyle/>
          <a:p>
            <a:r>
              <a:rPr lang="en-US" sz="3200"/>
              <a:t>Disaster Loan Application Portal (DLAP)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25C2EE-65FE-4097-B5F1-316B967434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873" y="2651516"/>
            <a:ext cx="6000251" cy="29977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885D87-54DD-4D7C-83A4-0AFE626B4D22}"/>
              </a:ext>
            </a:extLst>
          </p:cNvPr>
          <p:cNvSpPr/>
          <p:nvPr/>
        </p:nvSpPr>
        <p:spPr>
          <a:xfrm>
            <a:off x="6796510" y="2720838"/>
            <a:ext cx="655983" cy="2832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5FCBD-0F13-4174-985F-306DF47405C8}"/>
              </a:ext>
            </a:extLst>
          </p:cNvPr>
          <p:cNvSpPr/>
          <p:nvPr/>
        </p:nvSpPr>
        <p:spPr>
          <a:xfrm>
            <a:off x="3344331" y="2127816"/>
            <a:ext cx="289213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>
                <a:hlinkClick r:id="rId3"/>
              </a:rPr>
              <a:t>https://disasterloan.sba.gov/ela/</a:t>
            </a:r>
            <a:endParaRPr lang="en-US" sz="1500"/>
          </a:p>
          <a:p>
            <a:endParaRPr lang="en-US" sz="15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601FD-1DBE-4009-BB41-EE093257FAAF}"/>
              </a:ext>
            </a:extLst>
          </p:cNvPr>
          <p:cNvSpPr txBox="1"/>
          <p:nvPr/>
        </p:nvSpPr>
        <p:spPr>
          <a:xfrm>
            <a:off x="2830798" y="1672239"/>
            <a:ext cx="4293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/>
              <a:t>DOUBLE-CLICK ON THE LINK TO ACCESS THE SITE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00BF9F-51B5-42AF-B43F-B327A60AC1B6}"/>
              </a:ext>
            </a:extLst>
          </p:cNvPr>
          <p:cNvSpPr txBox="1"/>
          <p:nvPr/>
        </p:nvSpPr>
        <p:spPr>
          <a:xfrm>
            <a:off x="5705988" y="3593868"/>
            <a:ext cx="2313968" cy="55399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chemeClr val="bg1"/>
                </a:solidFill>
              </a:rPr>
              <a:t>DOUBLE-CLICK APPLY ONLINE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305674D-A633-49A5-81B9-DED5CA3447F8}"/>
              </a:ext>
            </a:extLst>
          </p:cNvPr>
          <p:cNvSpPr/>
          <p:nvPr/>
        </p:nvSpPr>
        <p:spPr>
          <a:xfrm>
            <a:off x="3602934" y="3510998"/>
            <a:ext cx="1630019" cy="1667310"/>
          </a:xfrm>
          <a:prstGeom prst="ellipse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2A7CBC6-01FD-42B7-9F88-CBCBE8E36B94}"/>
              </a:ext>
            </a:extLst>
          </p:cNvPr>
          <p:cNvCxnSpPr/>
          <p:nvPr/>
        </p:nvCxnSpPr>
        <p:spPr>
          <a:xfrm flipH="1">
            <a:off x="5232953" y="3123372"/>
            <a:ext cx="1563557" cy="715618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30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/>
              <a:t>Register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6510" y="5659005"/>
            <a:ext cx="2057400" cy="365125"/>
          </a:xfrm>
        </p:spPr>
        <p:txBody>
          <a:bodyPr/>
          <a:lstStyle/>
          <a:p>
            <a:fld id="{B1AB44B9-F1EC-4F4B-88D4-413245C9CD3E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DD3867-029D-4187-BAEE-EECE6051C7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0284" y="1524000"/>
            <a:ext cx="6506419" cy="332288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DDB4F4-1E36-42E8-AA2D-96EB9CFBF06D}"/>
              </a:ext>
            </a:extLst>
          </p:cNvPr>
          <p:cNvSpPr/>
          <p:nvPr/>
        </p:nvSpPr>
        <p:spPr>
          <a:xfrm>
            <a:off x="2588419" y="2438530"/>
            <a:ext cx="548640" cy="228600"/>
          </a:xfrm>
          <a:prstGeom prst="roundRect">
            <a:avLst/>
          </a:prstGeo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85335-7BA9-4E05-8D09-D9F760E231B2}"/>
              </a:ext>
            </a:extLst>
          </p:cNvPr>
          <p:cNvSpPr txBox="1"/>
          <p:nvPr/>
        </p:nvSpPr>
        <p:spPr>
          <a:xfrm>
            <a:off x="329457" y="2201200"/>
            <a:ext cx="1515292" cy="35548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>
                <a:solidFill>
                  <a:schemeClr val="bg1"/>
                </a:solidFill>
              </a:rPr>
              <a:t>From this page you can:</a:t>
            </a:r>
          </a:p>
          <a:p>
            <a:endParaRPr lang="en-US" sz="1500">
              <a:solidFill>
                <a:schemeClr val="bg1"/>
              </a:solidFill>
            </a:endParaRPr>
          </a:p>
          <a:p>
            <a:r>
              <a:rPr lang="en-US" sz="1500">
                <a:solidFill>
                  <a:schemeClr val="bg1"/>
                </a:solidFill>
              </a:rPr>
              <a:t>1) Begin a  new application by clicking on Register</a:t>
            </a:r>
          </a:p>
          <a:p>
            <a:endParaRPr lang="en-US" sz="1500">
              <a:solidFill>
                <a:schemeClr val="bg1"/>
              </a:solidFill>
            </a:endParaRPr>
          </a:p>
          <a:p>
            <a:r>
              <a:rPr lang="en-US" sz="1500">
                <a:solidFill>
                  <a:schemeClr val="bg1"/>
                </a:solidFill>
              </a:rPr>
              <a:t>2) Return to complete a started application by inputting a user name and password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6D68788-FAA3-4E6D-98A8-9DD2A01A4EFB}"/>
              </a:ext>
            </a:extLst>
          </p:cNvPr>
          <p:cNvCxnSpPr>
            <a:cxnSpLocks/>
          </p:cNvCxnSpPr>
          <p:nvPr/>
        </p:nvCxnSpPr>
        <p:spPr>
          <a:xfrm flipV="1">
            <a:off x="1736498" y="2619585"/>
            <a:ext cx="851921" cy="53113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056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55042-8D7F-45D5-8EEB-83D93507B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496" y="412948"/>
            <a:ext cx="7886700" cy="449178"/>
          </a:xfrm>
        </p:spPr>
        <p:txBody>
          <a:bodyPr>
            <a:noAutofit/>
          </a:bodyPr>
          <a:lstStyle/>
          <a:p>
            <a:r>
              <a:rPr lang="en-US" sz="3200"/>
              <a:t>Complete Registration Information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F884A-2FBC-4B97-A557-E58F12B0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DB3DB7-FA12-4F8E-A359-8E4A5FBA9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78" y="1797942"/>
            <a:ext cx="3053227" cy="25492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A8C909-0202-482C-8C1E-02F45F6C71F5}"/>
              </a:ext>
            </a:extLst>
          </p:cNvPr>
          <p:cNvSpPr txBox="1"/>
          <p:nvPr/>
        </p:nvSpPr>
        <p:spPr>
          <a:xfrm>
            <a:off x="3426723" y="1756798"/>
            <a:ext cx="2493083" cy="216982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>
                <a:solidFill>
                  <a:schemeClr val="bg1"/>
                </a:solidFill>
              </a:rPr>
              <a:t>On page 1 of the registration, pay close attention to the sections with an * these sections must be completed.  It is important that a good email address and cell phone number are supplied.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788DDF-176B-40DC-95DD-98C3A89B8B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704" y="3372881"/>
            <a:ext cx="3375945" cy="19951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5D91477-CB2F-48F8-A443-2F94549F45DB}"/>
              </a:ext>
            </a:extLst>
          </p:cNvPr>
          <p:cNvSpPr txBox="1"/>
          <p:nvPr/>
        </p:nvSpPr>
        <p:spPr>
          <a:xfrm>
            <a:off x="6579393" y="3429000"/>
            <a:ext cx="2216391" cy="332398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On page 2 of the registration you will create your unique user-name and password.  When creating your security questions, make sure to use information you won’t likely forget.  If your password ever requires a reset, you would need this information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CB5341-047F-4C2F-9997-E4C075485B5F}"/>
              </a:ext>
            </a:extLst>
          </p:cNvPr>
          <p:cNvSpPr txBox="1"/>
          <p:nvPr/>
        </p:nvSpPr>
        <p:spPr>
          <a:xfrm>
            <a:off x="4572000" y="5506011"/>
            <a:ext cx="1907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/>
              <a:t>To advance to the next page, go next</a:t>
            </a:r>
          </a:p>
        </p:txBody>
      </p:sp>
    </p:spTree>
    <p:extLst>
      <p:ext uri="{BB962C8B-B14F-4D97-AF65-F5344CB8AC3E}">
        <p14:creationId xmlns:p14="http://schemas.microsoft.com/office/powerpoint/2010/main" val="301789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6736-4240-4C8F-8D28-E2505D2C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 Columbus District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A7FD-6A1A-45A6-9BE9-ADC36194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5748"/>
            <a:ext cx="7886700" cy="444651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Dave Townsend: 614-427-0467 | </a:t>
            </a:r>
            <a:r>
              <a:rPr lang="en-US" dirty="0">
                <a:hlinkClick r:id="rId2"/>
              </a:rPr>
              <a:t>david.townsend@sba.gov</a:t>
            </a:r>
            <a:endParaRPr lang="en-US" dirty="0"/>
          </a:p>
          <a:p>
            <a:r>
              <a:rPr lang="en-US" dirty="0"/>
              <a:t>Jerome Jones: 614-427-0476 | </a:t>
            </a:r>
            <a:r>
              <a:rPr lang="en-US" dirty="0">
                <a:hlinkClick r:id="rId3"/>
              </a:rPr>
              <a:t>jerome.jones@sba.gov</a:t>
            </a:r>
            <a:endParaRPr lang="en-US" dirty="0"/>
          </a:p>
          <a:p>
            <a:r>
              <a:rPr lang="en-US" dirty="0"/>
              <a:t>Shannon Feucht: 614-626-7041 | </a:t>
            </a:r>
            <a:r>
              <a:rPr lang="en-US" dirty="0">
                <a:hlinkClick r:id="rId4"/>
              </a:rPr>
              <a:t>shannon.feucht@sba.gov</a:t>
            </a:r>
            <a:endParaRPr lang="en-US" dirty="0"/>
          </a:p>
          <a:p>
            <a:r>
              <a:rPr lang="en-US" dirty="0"/>
              <a:t>Thalia Amador Lastra: 614-427-0407 | </a:t>
            </a:r>
            <a:r>
              <a:rPr lang="en-US" dirty="0">
                <a:hlinkClick r:id="rId5"/>
              </a:rPr>
              <a:t>thalia.amadorlastra@sba.gov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9218A-F678-4144-8A0E-BD101784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37BCA-BC6F-408E-A2E0-903D9F99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71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6736-4240-4C8F-8D28-E2505D2C7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SBA Cleveland District Office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1A7FD-6A1A-45A6-9BE9-ADC36194B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8384" y="1585748"/>
            <a:ext cx="7236966" cy="444651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Raymond Graves: 216.522.4192 | </a:t>
            </a:r>
            <a:r>
              <a:rPr lang="en-US" dirty="0">
                <a:hlinkClick r:id="rId2"/>
              </a:rPr>
              <a:t>Raymond.graves@sba.gov</a:t>
            </a:r>
            <a:endParaRPr lang="en-US" dirty="0"/>
          </a:p>
          <a:p>
            <a:r>
              <a:rPr lang="en-US" dirty="0"/>
              <a:t>Mark Hansel: 216.522.4180 x230 | mark.Hansel@sba.gov</a:t>
            </a:r>
          </a:p>
          <a:p>
            <a:r>
              <a:rPr lang="en-US" dirty="0"/>
              <a:t>Tom Sangrik: 216.522.4180 x214 | Thomas.Sangrik@sba.gov</a:t>
            </a:r>
          </a:p>
          <a:p>
            <a:r>
              <a:rPr lang="en-US" dirty="0"/>
              <a:t>Tim Ensch: 216.522.4180 x213 | </a:t>
            </a:r>
            <a:r>
              <a:rPr lang="en-US" dirty="0">
                <a:hlinkClick r:id="rId3"/>
              </a:rPr>
              <a:t>Timothy.Ensch@sba.gov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49218A-F678-4144-8A0E-BD101784E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Office of Disaster Assistance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37BCA-BC6F-408E-A2E0-903D9F99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F2D61-A61E-4467-9B4E-9A8B9D12D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5634" y="1192152"/>
            <a:ext cx="7181665" cy="5208647"/>
          </a:xfrm>
        </p:spPr>
        <p:txBody>
          <a:bodyPr>
            <a:normAutofit/>
          </a:bodyPr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businesses are eligible to apply?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businesses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agricultural cooperatives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small aquaculture businesses</a:t>
            </a:r>
          </a:p>
          <a:p>
            <a:pPr>
              <a:defRPr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most private non-profit organizations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24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Must be: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directly affected by the disaster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located in the disaster area</a:t>
            </a:r>
          </a:p>
        </p:txBody>
      </p:sp>
      <p:sp>
        <p:nvSpPr>
          <p:cNvPr id="13317" name="Slide Number Placeholder 1">
            <a:extLst>
              <a:ext uri="{FF2B5EF4-FFF2-40B4-BE49-F238E27FC236}">
                <a16:creationId xmlns:a16="http://schemas.microsoft.com/office/drawing/2014/main" id="{10EAA879-9C7D-45FC-AAAB-91351F73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023FF12-7325-4023-99FA-AF094C99E745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2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4233B73-5789-411A-B6AE-1AAFC18B6E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91042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Economic Injury Disaster Loan Basics </a:t>
            </a:r>
            <a:endParaRPr lang="en-US" sz="32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031B5781-EEB6-46F0-BC7F-6A27FD1E5445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42795-0B97-48B4-A3F6-B4271232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EA2D29-B7D7-4EBB-BE78-123A1A914672}"/>
              </a:ext>
            </a:extLst>
          </p:cNvPr>
          <p:cNvSpPr/>
          <p:nvPr/>
        </p:nvSpPr>
        <p:spPr>
          <a:xfrm>
            <a:off x="2743200" y="1121365"/>
            <a:ext cx="59817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can I borrow?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 to $2 million.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3.75% for small business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2.75% for NFPs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use the loan funds?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000" b="1" dirty="0">
              <a:solidFill>
                <a:schemeClr val="tx1"/>
              </a:solidFill>
              <a:latin typeface="Source Sans Pro" panose="020B05030304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Fixed debt payments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</a:t>
            </a:r>
          </a:p>
          <a:p>
            <a:pPr marL="342900" marR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bills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68B473D-8CB1-46FE-9A74-3363931FD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91042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Economic Injury Disaster Loan Terms </a:t>
            </a:r>
            <a:endParaRPr lang="en-US" sz="32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9580FEC-6473-4B7F-BF76-FFF06A449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1643670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F7F857E3-B901-4714-8FCD-0CA0E7AAF4E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2271209"/>
            <a:ext cx="8001000" cy="2895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are the collateral requirements?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altLang="en-US" sz="1000" b="1" u="sng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28600" lvl="1" indent="-228600"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Real estate preferred on loans over $25,000.</a:t>
            </a:r>
          </a:p>
          <a:p>
            <a:pPr marL="228600" lvl="1" indent="-228600">
              <a:buFontTx/>
              <a:buChar char="•"/>
            </a:pPr>
            <a:endParaRPr lang="en-US" altLang="en-US" sz="24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228600" lvl="1" indent="-228600">
              <a:buFontTx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Lack of collateral is not a reason for decline.</a:t>
            </a:r>
          </a:p>
        </p:txBody>
      </p:sp>
      <p:sp>
        <p:nvSpPr>
          <p:cNvPr id="17413" name="Slide Number Placeholder 1">
            <a:extLst>
              <a:ext uri="{FF2B5EF4-FFF2-40B4-BE49-F238E27FC236}">
                <a16:creationId xmlns:a16="http://schemas.microsoft.com/office/drawing/2014/main" id="{8F6FD4C1-9733-4970-B4F9-594441219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56C5CB-5CCC-4DC7-959D-376F353DFDE9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4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17412" name="Picture 5" descr="\\S2k3-dafoce-fp1\da2\VOL1\DATA\COMM\PHOTOS\For power points\mortgage-house-money_304 for MA 13813 ppt.jpg">
            <a:extLst>
              <a:ext uri="{FF2B5EF4-FFF2-40B4-BE49-F238E27FC236}">
                <a16:creationId xmlns:a16="http://schemas.microsoft.com/office/drawing/2014/main" id="{D02E3559-DDE1-48AF-A937-9185B8A4E2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77" y="844935"/>
            <a:ext cx="2816225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2872D945-9DC8-4A69-AAA0-803FA83D8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28600"/>
            <a:ext cx="8496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en-US" sz="31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Economic Injury Disaster Loan Terms</a:t>
            </a:r>
            <a:endParaRPr lang="en-US" sz="3100" b="1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itchFamily="34" charset="0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C2DE9AC-8BEC-4EEE-9AAB-1049E7CEC4AD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9839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77BCB1F-A35C-44FD-8168-A1D51DAD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1524" y="152400"/>
            <a:ext cx="6046076" cy="76200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Basic Filing Requirements</a:t>
            </a:r>
          </a:p>
        </p:txBody>
      </p:sp>
      <p:sp>
        <p:nvSpPr>
          <p:cNvPr id="18439" name="Slide Number Placeholder 1">
            <a:extLst>
              <a:ext uri="{FF2B5EF4-FFF2-40B4-BE49-F238E27FC236}">
                <a16:creationId xmlns:a16="http://schemas.microsoft.com/office/drawing/2014/main" id="{6BF0F9C0-979A-4C5C-841F-9F8C22F3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388AE0-0C80-4F6D-9143-B9487077F861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5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FDE0B6-8E86-472E-AB12-F54EB620908E}"/>
              </a:ext>
            </a:extLst>
          </p:cNvPr>
          <p:cNvSpPr txBox="1">
            <a:spLocks noChangeArrowheads="1"/>
          </p:cNvSpPr>
          <p:nvPr/>
        </p:nvSpPr>
        <p:spPr>
          <a:xfrm>
            <a:off x="1421524" y="2198946"/>
            <a:ext cx="7162800" cy="3852863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Application (Form 5 or 5C)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IRS 4506T for the applicant, principals and affiliates.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Business Federal Income Tax Return</a:t>
            </a:r>
            <a:endParaRPr lang="en-US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Schedule of Liabilities (SBA Form 2202).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Personal Financial Statement (SBA Form 413).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465CBA"/>
              </a:buClr>
              <a:buSzPct val="70000"/>
              <a:buFont typeface="Arial" panose="020B0604020202020204" pitchFamily="34" charset="0"/>
              <a:buChar char="•"/>
              <a:defRPr/>
            </a:pPr>
            <a:endParaRPr lang="en-US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F2F1B84-37AB-423E-A942-26636B99FF1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4191000"/>
            <a:ext cx="9296400" cy="838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 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FF1A2FF8-F277-435C-9742-99A4207995FC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389690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77BCB1F-A35C-44FD-8168-A1D51DADA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19922" y="152400"/>
            <a:ext cx="5647678" cy="762000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alt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Additional Filing Requirements</a:t>
            </a:r>
          </a:p>
        </p:txBody>
      </p:sp>
      <p:sp>
        <p:nvSpPr>
          <p:cNvPr id="18439" name="Slide Number Placeholder 1">
            <a:extLst>
              <a:ext uri="{FF2B5EF4-FFF2-40B4-BE49-F238E27FC236}">
                <a16:creationId xmlns:a16="http://schemas.microsoft.com/office/drawing/2014/main" id="{6BF0F9C0-979A-4C5C-841F-9F8C22F3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7388AE0-0C80-4F6D-9143-B9487077F861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6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FDE0B6-8E86-472E-AB12-F54EB620908E}"/>
              </a:ext>
            </a:extLst>
          </p:cNvPr>
          <p:cNvSpPr txBox="1">
            <a:spLocks noChangeArrowheads="1"/>
          </p:cNvSpPr>
          <p:nvPr/>
        </p:nvSpPr>
        <p:spPr>
          <a:xfrm>
            <a:off x="1731146" y="1295400"/>
            <a:ext cx="6879454" cy="38528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defRPr/>
            </a:pPr>
            <a:r>
              <a:rPr lang="en-US" sz="2400" b="1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Other information that may be requested: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kern="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Personal Tax Returns for all principals.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Year-end financial statements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Interim (Current) P&amp;L</a:t>
            </a:r>
          </a:p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rgbClr val="00B0F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kern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 Form 1368 (Monthly Sales)</a:t>
            </a:r>
            <a:endParaRPr lang="en-US" b="1" kern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F2F1B84-37AB-423E-A942-26636B99FF10}"/>
              </a:ext>
            </a:extLst>
          </p:cNvPr>
          <p:cNvSpPr txBox="1">
            <a:spLocks noChangeArrowheads="1"/>
          </p:cNvSpPr>
          <p:nvPr/>
        </p:nvSpPr>
        <p:spPr>
          <a:xfrm>
            <a:off x="533400" y="4191000"/>
            <a:ext cx="9296400" cy="838200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ker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+mn-ea"/>
              </a:rPr>
              <a:t> 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59CF5280-42FF-4C12-B81D-515BB451881B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6B1D20AB-1557-464C-A1CF-7A7D4236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569600100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8B43A32-5874-4071-AEDD-7E5EDC90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8305800" cy="723900"/>
          </a:xfrm>
        </p:spPr>
        <p:txBody>
          <a:bodyPr anchor="b">
            <a:normAutofit/>
          </a:bodyPr>
          <a:lstStyle/>
          <a:p>
            <a:r>
              <a:rPr lang="en-US" altLang="en-US" sz="3200" b="1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Ineligible Entities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C68A2E17-12AD-4954-9811-B8947EB8B7C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438182" y="1066799"/>
            <a:ext cx="7324817" cy="51974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altLang="en-US" sz="20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What are some of the businesses that are ineligible for an Economic Injury Disaster Loan?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altLang="en-U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Farms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Religious Organizations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Gambling Concerns 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Casinos &amp; Racetracks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altLang="en-US" sz="20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en-US" altLang="en-US" sz="2000" b="1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defRPr/>
            </a:pPr>
            <a:endParaRPr lang="en-US" alt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A519E8D-D13B-4138-9B3B-7FE532D16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4F2298-ABBA-46D4-9B02-8B3E7CAE40D4}" type="slidenum">
              <a:rPr lang="en-US" altLang="en-US" sz="1600">
                <a:solidFill>
                  <a:schemeClr val="bg1"/>
                </a:solidFill>
                <a:latin typeface="Arial Narrow" panose="020B0606020202030204" pitchFamily="34" charset="0"/>
              </a:rPr>
              <a:pPr/>
              <a:t>7</a:t>
            </a:fld>
            <a:endParaRPr lang="en-US" altLang="en-US" sz="160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74CD5-1B88-451E-979D-3427B2385C67}"/>
              </a:ext>
            </a:extLst>
          </p:cNvPr>
          <p:cNvSpPr txBox="1">
            <a:spLocks/>
          </p:cNvSpPr>
          <p:nvPr/>
        </p:nvSpPr>
        <p:spPr>
          <a:xfrm>
            <a:off x="6858000" y="62642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545555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fld id="{71A14D94-EA6D-4964-92BE-3D7D358FD7CC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923ED69-C089-4064-B3B0-DB55E1CF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</p:spTree>
    <p:extLst>
      <p:ext uri="{BB962C8B-B14F-4D97-AF65-F5344CB8AC3E}">
        <p14:creationId xmlns:p14="http://schemas.microsoft.com/office/powerpoint/2010/main" val="408397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CD38-986E-40B6-861C-2752CF25A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1866" y="756096"/>
            <a:ext cx="4062044" cy="518613"/>
          </a:xfrm>
        </p:spPr>
        <p:txBody>
          <a:bodyPr>
            <a:noAutofit/>
          </a:bodyPr>
          <a:lstStyle/>
          <a:p>
            <a:r>
              <a:rPr lang="en-US" sz="3200">
                <a:solidFill>
                  <a:schemeClr val="tx1"/>
                </a:solidFill>
              </a:rPr>
              <a:t>How to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EB105-A86A-4241-876A-4C781746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A4705D-056D-4DF1-BE1E-D53172806AD0}"/>
              </a:ext>
            </a:extLst>
          </p:cNvPr>
          <p:cNvSpPr/>
          <p:nvPr/>
        </p:nvSpPr>
        <p:spPr>
          <a:xfrm>
            <a:off x="232284" y="2128715"/>
            <a:ext cx="8621626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>
              <a:spcBef>
                <a:spcPts val="0"/>
              </a:spcBef>
              <a:spcAft>
                <a:spcPts val="0"/>
              </a:spcAft>
            </a:pPr>
            <a:endParaRPr lang="en-US" sz="1000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3"/>
              </a:rPr>
              <a:t>https://disasterloan.sba.gov/ela</a:t>
            </a: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u="sng" dirty="0">
              <a:solidFill>
                <a:srgbClr val="0000F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Paper loan applications can be downloaded from </a:t>
            </a:r>
            <a:r>
              <a:rPr lang="en-US" i="1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4"/>
              </a:rPr>
              <a:t>www.sba.gov</a:t>
            </a:r>
            <a:r>
              <a:rPr lang="en-US" i="1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/disaster</a:t>
            </a:r>
            <a:r>
              <a:rPr lang="en-US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</a:t>
            </a:r>
            <a:r>
              <a:rPr lang="en-US" i="1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Completed applications should be mailed to: U.S. Small Business Administration, Processing and Disbursement Center, 14925 Kingsport Road, Fort Worth, TX  76155</a:t>
            </a:r>
            <a:r>
              <a:rPr lang="en-US" i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(Not recommended.)</a:t>
            </a:r>
          </a:p>
          <a:p>
            <a:pPr marL="171450" marR="0" indent="-1714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SBA’s Customer Service Center at 800-659-2955 can provide applications.  </a:t>
            </a:r>
            <a:r>
              <a:rPr lang="en-US" u="sng" dirty="0">
                <a:solidFill>
                  <a:srgbClr val="0000FF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5"/>
              </a:rPr>
              <a:t>disastercustomerservice@sba.gov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. 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AA07690-CC43-4A64-886A-2B9127C9A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2700" y="6313746"/>
            <a:ext cx="4038600" cy="365125"/>
          </a:xfrm>
        </p:spPr>
        <p:txBody>
          <a:bodyPr/>
          <a:lstStyle/>
          <a:p>
            <a:r>
              <a:rPr lang="en-US"/>
              <a:t>U.S. Small Business -Office of Disaster Assistance-Field Operations Center - East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977398-43D8-4938-9330-6B805769A9E5}"/>
              </a:ext>
            </a:extLst>
          </p:cNvPr>
          <p:cNvGrpSpPr/>
          <p:nvPr/>
        </p:nvGrpSpPr>
        <p:grpSpPr>
          <a:xfrm>
            <a:off x="232284" y="324806"/>
            <a:ext cx="5290362" cy="1737241"/>
            <a:chOff x="43638" y="4494770"/>
            <a:chExt cx="5290362" cy="173724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3F0CF0F-6813-4003-8BF1-1B354A52F3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4385" y="4494770"/>
              <a:ext cx="4321937" cy="1339155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034B6FE-8F46-4BE6-8419-A2D52DD34F39}"/>
                </a:ext>
              </a:extLst>
            </p:cNvPr>
            <p:cNvSpPr txBox="1"/>
            <p:nvPr/>
          </p:nvSpPr>
          <p:spPr>
            <a:xfrm>
              <a:off x="43638" y="5924234"/>
              <a:ext cx="52903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>
                  <a:solidFill>
                    <a:schemeClr val="accent5">
                      <a:lumMod val="75000"/>
                    </a:schemeClr>
                  </a:solidFill>
                </a:rPr>
                <a:t>SBA’s Customer Service Representatives are ready to serve.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972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A2C4-AD28-4C28-9538-97EF6EE2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Submit a COMPLETE Application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As Soon As Possible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74E795-0112-4447-B761-CD33707E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B44B9-F1EC-4F4B-88D4-413245C9CD3E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9A06C-630A-45F7-A36E-4F6007486E25}"/>
              </a:ext>
            </a:extLst>
          </p:cNvPr>
          <p:cNvSpPr/>
          <p:nvPr/>
        </p:nvSpPr>
        <p:spPr>
          <a:xfrm>
            <a:off x="838200" y="2645310"/>
            <a:ext cx="7368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chemeClr val="tx1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tx1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MISSING INFORMATION IS THE BIGGEST CAUSE OF DELAY</a:t>
            </a:r>
          </a:p>
        </p:txBody>
      </p:sp>
    </p:spTree>
    <p:extLst>
      <p:ext uri="{BB962C8B-B14F-4D97-AF65-F5344CB8AC3E}">
        <p14:creationId xmlns:p14="http://schemas.microsoft.com/office/powerpoint/2010/main" val="2723516775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 15">
      <a:dk1>
        <a:srgbClr val="555555"/>
      </a:dk1>
      <a:lt1>
        <a:srgbClr val="FFFFFF"/>
      </a:lt1>
      <a:dk2>
        <a:srgbClr val="B50C00"/>
      </a:dk2>
      <a:lt2>
        <a:srgbClr val="BEBEBE"/>
      </a:lt2>
      <a:accent1>
        <a:srgbClr val="E0001B"/>
      </a:accent1>
      <a:accent2>
        <a:srgbClr val="BEBEBE"/>
      </a:accent2>
      <a:accent3>
        <a:srgbClr val="FFFFFF"/>
      </a:accent3>
      <a:accent4>
        <a:srgbClr val="474747"/>
      </a:accent4>
      <a:accent5>
        <a:srgbClr val="EDAAAB"/>
      </a:accent5>
      <a:accent6>
        <a:srgbClr val="ACACAC"/>
      </a:accent6>
      <a:hlink>
        <a:srgbClr val="B50C00"/>
      </a:hlink>
      <a:folHlink>
        <a:srgbClr val="555555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45A93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545555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3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555555"/>
        </a:hlink>
        <a:folHlink>
          <a:srgbClr val="B50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4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D10025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5AAAC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5">
        <a:dk1>
          <a:srgbClr val="555555"/>
        </a:dk1>
        <a:lt1>
          <a:srgbClr val="FFFFFF"/>
        </a:lt1>
        <a:dk2>
          <a:srgbClr val="B50C00"/>
        </a:dk2>
        <a:lt2>
          <a:srgbClr val="BEBEBE"/>
        </a:lt2>
        <a:accent1>
          <a:srgbClr val="E0001B"/>
        </a:accent1>
        <a:accent2>
          <a:srgbClr val="BEBEBE"/>
        </a:accent2>
        <a:accent3>
          <a:srgbClr val="FFFFFF"/>
        </a:accent3>
        <a:accent4>
          <a:srgbClr val="474747"/>
        </a:accent4>
        <a:accent5>
          <a:srgbClr val="EDAAAB"/>
        </a:accent5>
        <a:accent6>
          <a:srgbClr val="ACACAC"/>
        </a:accent6>
        <a:hlink>
          <a:srgbClr val="B50C00"/>
        </a:hlink>
        <a:folHlink>
          <a:srgbClr val="55555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5.xml><?xml version="1.0" encoding="utf-8"?>
<a:theme xmlns:a="http://schemas.openxmlformats.org/drawingml/2006/main" name="1_Office Theme">
  <a:themeElements>
    <a:clrScheme name="Custom 1">
      <a:dk1>
        <a:srgbClr val="1B1E29"/>
      </a:dk1>
      <a:lt1>
        <a:srgbClr val="FFFFFF"/>
      </a:lt1>
      <a:dk2>
        <a:srgbClr val="002E6D"/>
      </a:dk2>
      <a:lt2>
        <a:srgbClr val="007DBC"/>
      </a:lt2>
      <a:accent1>
        <a:srgbClr val="969696"/>
      </a:accent1>
      <a:accent2>
        <a:srgbClr val="197E4E"/>
      </a:accent2>
      <a:accent3>
        <a:srgbClr val="F1C400"/>
      </a:accent3>
      <a:accent4>
        <a:srgbClr val="7AC5EB"/>
      </a:accent4>
      <a:accent5>
        <a:srgbClr val="CC0000"/>
      </a:accent5>
      <a:accent6>
        <a:srgbClr val="FFFFFF"/>
      </a:accent6>
      <a:hlink>
        <a:srgbClr val="007DBC"/>
      </a:hlink>
      <a:folHlink>
        <a:srgbClr val="7AC5E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BA-Template-4x3" id="{10B8EB85-0603-6C4A-B199-97FFBF5C934D}" vid="{C65D1D54-2505-3642-821A-0245DDC064B5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1E4B5BF4CDAF489B2AB4352068DA9F" ma:contentTypeVersion="10" ma:contentTypeDescription="Create a new document." ma:contentTypeScope="" ma:versionID="232c04307b7b3f7c2cb8a5c6c8e2da7e">
  <xsd:schema xmlns:xsd="http://www.w3.org/2001/XMLSchema" xmlns:xs="http://www.w3.org/2001/XMLSchema" xmlns:p="http://schemas.microsoft.com/office/2006/metadata/properties" xmlns:ns3="5766084d-7eb6-41fc-849e-f1a74fa7ec92" xmlns:ns4="03d76066-bf35-4303-a427-dfe7239126a5" targetNamespace="http://schemas.microsoft.com/office/2006/metadata/properties" ma:root="true" ma:fieldsID="905437b88b11492a585d32a0ac8c11fd" ns3:_="" ns4:_="">
    <xsd:import namespace="5766084d-7eb6-41fc-849e-f1a74fa7ec92"/>
    <xsd:import namespace="03d76066-bf35-4303-a427-dfe7239126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6084d-7eb6-41fc-849e-f1a74fa7ec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d76066-bf35-4303-a427-dfe7239126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23E298-2E75-4192-A1BD-1197B7023EC2}">
  <ds:schemaRefs>
    <ds:schemaRef ds:uri="03d76066-bf35-4303-a427-dfe7239126a5"/>
    <ds:schemaRef ds:uri="5766084d-7eb6-41fc-849e-f1a74fa7ec9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948D261-8E10-4FA6-B854-77B68838661D}">
  <ds:schemaRefs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03d76066-bf35-4303-a427-dfe7239126a5"/>
    <ds:schemaRef ds:uri="5766084d-7eb6-41fc-849e-f1a74fa7ec9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15D93D-CCB5-461D-A29D-8D191E050C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680</Words>
  <Application>Microsoft Office PowerPoint</Application>
  <PresentationFormat>On-screen Show (4:3)</PresentationFormat>
  <Paragraphs>129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Source Sans Pro</vt:lpstr>
      <vt:lpstr>Times New Roman</vt:lpstr>
      <vt:lpstr>Wingdings</vt:lpstr>
      <vt:lpstr>1_default</vt:lpstr>
      <vt:lpstr>Office Theme</vt:lpstr>
      <vt:lpstr>Custom Design</vt:lpstr>
      <vt:lpstr>2_Office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Basic Filing Requirements</vt:lpstr>
      <vt:lpstr>Additional Filing Requirements</vt:lpstr>
      <vt:lpstr>Ineligible Entities</vt:lpstr>
      <vt:lpstr>How to Apply</vt:lpstr>
      <vt:lpstr>Submit a COMPLETE Application  As Soon As Possible</vt:lpstr>
      <vt:lpstr>Disaster Loan Application Portal (DLAP)</vt:lpstr>
      <vt:lpstr>Register</vt:lpstr>
      <vt:lpstr>Complete Registration Information</vt:lpstr>
      <vt:lpstr>SBA Columbus District Office</vt:lpstr>
      <vt:lpstr>SBA Cleveland District Office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Cook, Mary K.</dc:creator>
  <cp:lastModifiedBy>Woodel Jr., Everett M</cp:lastModifiedBy>
  <cp:revision>8</cp:revision>
  <dcterms:created xsi:type="dcterms:W3CDTF">2020-01-28T16:09:13Z</dcterms:created>
  <dcterms:modified xsi:type="dcterms:W3CDTF">2020-03-18T19:09:06Z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0x010100E31E4B5BF4CDAF489B2AB4352068DA9F</vt:lpwstr>
  </property>
</Properties>
</file>